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2" r:id="rId3"/>
    <p:sldId id="263" r:id="rId4"/>
    <p:sldId id="261" r:id="rId5"/>
    <p:sldId id="258" r:id="rId6"/>
    <p:sldId id="264" r:id="rId7"/>
    <p:sldId id="259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250A1C1-1194-490B-968B-7D3F0831618A}">
          <p14:sldIdLst/>
        </p14:section>
        <p14:section name="Раздел без заголовка" id="{71A040A6-1F50-4338-9F09-C6979754DD89}">
          <p14:sldIdLst>
            <p14:sldId id="256"/>
            <p14:sldId id="262"/>
            <p14:sldId id="263"/>
            <p14:sldId id="261"/>
            <p14:sldId id="258"/>
            <p14:sldId id="264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99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9643" autoAdjust="0"/>
  </p:normalViewPr>
  <p:slideViewPr>
    <p:cSldViewPr>
      <p:cViewPr varScale="1">
        <p:scale>
          <a:sx n="104" d="100"/>
          <a:sy n="104" d="100"/>
        </p:scale>
        <p:origin x="1446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33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91E9-2E0E-46F3-8F44-D00FEB1E29D7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2629-3F89-46F1-92E8-E608CB66C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0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08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4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4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0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863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22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186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097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71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9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4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4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0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9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6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6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80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65760"/>
            <a:ext cx="7272808" cy="8309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компенсации расходов на оплату жилого помещения и коммунальных услуг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1643050"/>
            <a:ext cx="8572560" cy="4929222"/>
            <a:chOff x="0" y="1556792"/>
            <a:chExt cx="9144000" cy="381642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1556792"/>
              <a:ext cx="9144000" cy="3816424"/>
            </a:xfrm>
            <a:prstGeom prst="rect">
              <a:avLst/>
            </a:prstGeom>
            <a:solidFill>
              <a:srgbClr val="99FF99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</p:sp>
        <p:sp>
          <p:nvSpPr>
            <p:cNvPr id="11" name="Скругленный прямоугольник 10"/>
            <p:cNvSpPr/>
            <p:nvPr/>
          </p:nvSpPr>
          <p:spPr>
            <a:xfrm>
              <a:off x="828477" y="2936138"/>
              <a:ext cx="216264" cy="677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" y="2000240"/>
              <a:ext cx="1524000" cy="2342634"/>
            </a:xfrm>
            <a:custGeom>
              <a:avLst/>
              <a:gdLst>
                <a:gd name="connsiteX0" fmla="*/ 0 w 1865726"/>
                <a:gd name="connsiteY0" fmla="*/ 186573 h 2641353"/>
                <a:gd name="connsiteX1" fmla="*/ 186573 w 1865726"/>
                <a:gd name="connsiteY1" fmla="*/ 0 h 2641353"/>
                <a:gd name="connsiteX2" fmla="*/ 1679153 w 1865726"/>
                <a:gd name="connsiteY2" fmla="*/ 0 h 2641353"/>
                <a:gd name="connsiteX3" fmla="*/ 1865726 w 1865726"/>
                <a:gd name="connsiteY3" fmla="*/ 186573 h 2641353"/>
                <a:gd name="connsiteX4" fmla="*/ 1865726 w 1865726"/>
                <a:gd name="connsiteY4" fmla="*/ 2454780 h 2641353"/>
                <a:gd name="connsiteX5" fmla="*/ 1679153 w 1865726"/>
                <a:gd name="connsiteY5" fmla="*/ 2641353 h 2641353"/>
                <a:gd name="connsiteX6" fmla="*/ 186573 w 1865726"/>
                <a:gd name="connsiteY6" fmla="*/ 2641353 h 2641353"/>
                <a:gd name="connsiteX7" fmla="*/ 0 w 1865726"/>
                <a:gd name="connsiteY7" fmla="*/ 2454780 h 2641353"/>
                <a:gd name="connsiteX8" fmla="*/ 0 w 1865726"/>
                <a:gd name="connsiteY8" fmla="*/ 186573 h 264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5726" h="2641353">
                  <a:moveTo>
                    <a:pt x="0" y="186573"/>
                  </a:moveTo>
                  <a:cubicBezTo>
                    <a:pt x="0" y="83532"/>
                    <a:pt x="83532" y="0"/>
                    <a:pt x="186573" y="0"/>
                  </a:cubicBezTo>
                  <a:lnTo>
                    <a:pt x="1679153" y="0"/>
                  </a:lnTo>
                  <a:cubicBezTo>
                    <a:pt x="1782194" y="0"/>
                    <a:pt x="1865726" y="83532"/>
                    <a:pt x="1865726" y="186573"/>
                  </a:cubicBezTo>
                  <a:lnTo>
                    <a:pt x="1865726" y="2454780"/>
                  </a:lnTo>
                  <a:cubicBezTo>
                    <a:pt x="1865726" y="2557821"/>
                    <a:pt x="1782194" y="2641353"/>
                    <a:pt x="1679153" y="2641353"/>
                  </a:cubicBezTo>
                  <a:lnTo>
                    <a:pt x="186573" y="2641353"/>
                  </a:lnTo>
                  <a:cubicBezTo>
                    <a:pt x="83532" y="2641353"/>
                    <a:pt x="0" y="2557821"/>
                    <a:pt x="0" y="2454780"/>
                  </a:cubicBezTo>
                  <a:lnTo>
                    <a:pt x="0" y="18657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4645" tIns="54645" rIns="54645" bIns="5464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Наличие льготной категории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895600" y="1686162"/>
              <a:ext cx="1928826" cy="3429024"/>
            </a:xfrm>
            <a:custGeom>
              <a:avLst/>
              <a:gdLst>
                <a:gd name="connsiteX0" fmla="*/ 0 w 2075573"/>
                <a:gd name="connsiteY0" fmla="*/ 200425 h 2004249"/>
                <a:gd name="connsiteX1" fmla="*/ 200425 w 2075573"/>
                <a:gd name="connsiteY1" fmla="*/ 0 h 2004249"/>
                <a:gd name="connsiteX2" fmla="*/ 1875148 w 2075573"/>
                <a:gd name="connsiteY2" fmla="*/ 0 h 2004249"/>
                <a:gd name="connsiteX3" fmla="*/ 2075573 w 2075573"/>
                <a:gd name="connsiteY3" fmla="*/ 200425 h 2004249"/>
                <a:gd name="connsiteX4" fmla="*/ 2075573 w 2075573"/>
                <a:gd name="connsiteY4" fmla="*/ 1803824 h 2004249"/>
                <a:gd name="connsiteX5" fmla="*/ 1875148 w 2075573"/>
                <a:gd name="connsiteY5" fmla="*/ 2004249 h 2004249"/>
                <a:gd name="connsiteX6" fmla="*/ 200425 w 2075573"/>
                <a:gd name="connsiteY6" fmla="*/ 2004249 h 2004249"/>
                <a:gd name="connsiteX7" fmla="*/ 0 w 2075573"/>
                <a:gd name="connsiteY7" fmla="*/ 1803824 h 2004249"/>
                <a:gd name="connsiteX8" fmla="*/ 0 w 2075573"/>
                <a:gd name="connsiteY8" fmla="*/ 200425 h 200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5573" h="2004249">
                  <a:moveTo>
                    <a:pt x="0" y="200425"/>
                  </a:moveTo>
                  <a:cubicBezTo>
                    <a:pt x="0" y="89733"/>
                    <a:pt x="89733" y="0"/>
                    <a:pt x="200425" y="0"/>
                  </a:cubicBezTo>
                  <a:lnTo>
                    <a:pt x="1875148" y="0"/>
                  </a:lnTo>
                  <a:cubicBezTo>
                    <a:pt x="1985840" y="0"/>
                    <a:pt x="2075573" y="89733"/>
                    <a:pt x="2075573" y="200425"/>
                  </a:cubicBezTo>
                  <a:lnTo>
                    <a:pt x="2075573" y="1803824"/>
                  </a:lnTo>
                  <a:cubicBezTo>
                    <a:pt x="2075573" y="1914516"/>
                    <a:pt x="1985840" y="2004249"/>
                    <a:pt x="1875148" y="2004249"/>
                  </a:cubicBezTo>
                  <a:lnTo>
                    <a:pt x="200425" y="2004249"/>
                  </a:lnTo>
                  <a:cubicBezTo>
                    <a:pt x="89733" y="2004249"/>
                    <a:pt x="0" y="1914516"/>
                    <a:pt x="0" y="1803824"/>
                  </a:cubicBezTo>
                  <a:lnTo>
                    <a:pt x="0" y="200425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123" tIns="46123" rIns="46123" bIns="475605" numCol="1" spcCol="1270" anchor="t" anchorCtr="0">
              <a:noAutofit/>
            </a:bodyPr>
            <a:lstStyle/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Отсутствие </a:t>
              </a:r>
              <a:r>
                <a:rPr lang="ru-RU" b="1" kern="1200" dirty="0" err="1" smtClean="0">
                  <a:latin typeface="Times New Roman" pitchFamily="18" charset="0"/>
                  <a:cs typeface="Times New Roman" pitchFamily="18" charset="0"/>
                </a:rPr>
                <a:t>подтвержденной</a:t>
              </a: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 вступившим в законную силу судебным актом непогашенной задолженности по оплате жилого помещения и коммунальных услуг, которая образовалась</a:t>
              </a:r>
              <a:endParaRPr lang="ru-RU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 descr="\\Fileserver1\!obshaya\_ASU\!_Бушуева Е.Л\МСП готовые\субсидия жк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вправо 19"/>
          <p:cNvSpPr/>
          <p:nvPr/>
        </p:nvSpPr>
        <p:spPr>
          <a:xfrm>
            <a:off x="1714480" y="3143248"/>
            <a:ext cx="1214446" cy="107157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 также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72066" y="1500174"/>
            <a:ext cx="3560468" cy="1131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многофункциональный центр предоставления государственных и муниципальных услуг (МФЦ)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715140" y="2643182"/>
            <a:ext cx="2000233" cy="24528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отправлением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Агентство социального благополучия населения Югры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месту жительства</a:t>
            </a:r>
          </a:p>
          <a:p>
            <a:pPr algn="ctr"/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72066" y="5143512"/>
            <a:ext cx="3643306" cy="14145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через федеральную государственную информационную систему «Единый портал государственных и муниципальных услуг (функций)»</a:t>
            </a:r>
            <a:endParaRPr lang="ru-RU" sz="1600" b="1" dirty="0"/>
          </a:p>
        </p:txBody>
      </p:sp>
      <p:sp>
        <p:nvSpPr>
          <p:cNvPr id="14" name="Тройная стрелка влево/вправо/вверх 13"/>
          <p:cNvSpPr/>
          <p:nvPr/>
        </p:nvSpPr>
        <p:spPr>
          <a:xfrm rot="5400000">
            <a:off x="4750595" y="3178967"/>
            <a:ext cx="2286016" cy="1500198"/>
          </a:xfrm>
          <a:prstGeom prst="leftRigh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З</a:t>
            </a:r>
          </a:p>
          <a:p>
            <a:pPr algn="ctr"/>
            <a:r>
              <a:rPr lang="ru-RU" sz="1400" dirty="0" smtClean="0"/>
              <a:t>А</a:t>
            </a:r>
          </a:p>
          <a:p>
            <a:pPr algn="ctr"/>
            <a:r>
              <a:rPr lang="ru-RU" sz="1400" dirty="0" smtClean="0"/>
              <a:t>Я</a:t>
            </a:r>
          </a:p>
          <a:p>
            <a:pPr algn="ctr"/>
            <a:r>
              <a:rPr lang="ru-RU" sz="1400" dirty="0" smtClean="0"/>
              <a:t>В</a:t>
            </a:r>
          </a:p>
          <a:p>
            <a:pPr algn="ctr"/>
            <a:r>
              <a:rPr lang="ru-RU" sz="1400" dirty="0" smtClean="0"/>
              <a:t>Л</a:t>
            </a:r>
          </a:p>
          <a:p>
            <a:pPr algn="ctr"/>
            <a:r>
              <a:rPr lang="ru-RU" sz="1400" dirty="0" smtClean="0"/>
              <a:t>Е</a:t>
            </a:r>
          </a:p>
          <a:p>
            <a:pPr algn="ctr"/>
            <a:r>
              <a:rPr lang="ru-RU" sz="1400" dirty="0" smtClean="0"/>
              <a:t>Н</a:t>
            </a:r>
          </a:p>
          <a:p>
            <a:pPr algn="ctr"/>
            <a:r>
              <a:rPr lang="ru-RU" sz="1400" dirty="0" smtClean="0"/>
              <a:t>И</a:t>
            </a:r>
          </a:p>
          <a:p>
            <a:pPr algn="ctr"/>
            <a:r>
              <a:rPr lang="ru-RU" sz="1400" dirty="0" smtClean="0"/>
              <a:t>Е</a:t>
            </a:r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846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332656"/>
            <a:ext cx="7055380" cy="288032"/>
          </a:xfrm>
        </p:spPr>
        <p:txBody>
          <a:bodyPr/>
          <a:lstStyle/>
          <a:p>
            <a:r>
              <a:rPr lang="ru-RU" sz="1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перечень документов, которые необходимо приложить к заявлению</a:t>
            </a:r>
            <a:r>
              <a:rPr lang="ru-RU" sz="1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847" y="647653"/>
            <a:ext cx="6711654" cy="216024"/>
          </a:xfrm>
        </p:spPr>
        <p:txBody>
          <a:bodyPr>
            <a:noAutofit/>
          </a:bodyPr>
          <a:lstStyle/>
          <a:p>
            <a:pPr lvl="1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достоверение о праве на льготы;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равоустанавливающий документ на жилое помещение – в случае, если указанный документ отсутствует в органах, осуществляющих  ведение государственного кадастра недвижимости, и органах (организациях), участвующих в предоставлении государственной услуги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документы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опия трудовой книжки (в случае, если трудовая книжка после 1 января 2021 года 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носителе);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правка об установлении инвалидности, выданная учреждением государственной службы медико-социальной экспертизы в случае отсутствия в федеральном реестре инвалидов сведений об инвалидности (для граждан, признанных в установленном порядке инвалидами);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 с организацией, предоставляющей жилищно-коммунальные услуги (в случае отсутствия правоустанавливающего документа на жилое помещение)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в семье нетрудоспособных граждан, находящихся на иждивении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окумент, подтверждающих факт нетрудоспособности члена семьи;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правка образовательного учреждения (в отношении детей, обучающихся по очной форме обучения в образовательных учреждениях, в возрасте от 18 до 23 лет)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в жилом помещении печного отопления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окументы, подтверждающие факт оплаты поставки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твердого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топлива специализированными организациями, индивидуальными предпринимателями, имеющими право на предоставление указанных услуг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жилое помещение оборудовано электрическими отопительными установками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окументы, подтверждающие оборудование в установленном порядке жилого помещения электрическими отопительными установками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жилое помещение не подключено к централизованной системе водоотведения и оборудовано сооружениями и устройствами, предназначенными для </a:t>
            </a:r>
            <a:r>
              <a:rPr lang="ru-RU" sz="11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</a:t>
            </a:r>
            <a:r>
              <a:rPr lang="ru-RU" sz="1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накопления сточных вод</a:t>
            </a:r>
          </a:p>
          <a:p>
            <a:pPr marL="0" indent="0" algn="just">
              <a:buNone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оказании услуг по сбору и вывозу жидких бытовых отходов;</a:t>
            </a:r>
          </a:p>
          <a:p>
            <a:pPr marL="0" indent="0" algn="just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окументы, подтверждающие факт сбора и вывоза жидких бытовых отходов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311986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(документы), которые подлежат получению на основании межведомственных запросов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 имеете представить документы, содержащие указанные сведения по собственной инициативе)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75608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действительности документа, удостоверяющего личность и содержащего указание на гражданство Российской Федерации;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лицах, проживающих совместно с заявителем;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Единого государственного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недвижимости и правах на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факте назначения пенсии;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 топлива, используемого для отопления жилого помещения;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 установлении инвалидности (для граждан, признанных в установленном порядке инвалидами);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постановке на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федеральном регистре лиц, имеющих право на получение государственной социальной помощи (для региональных льготных категорий);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наличии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подтвержденной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вступившим в законную силу судебным актом непогашенной задолженности по оплате жилого помещения и коммунальных услуг, которая образовалась за период не более чем 3 последних года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446" y="13979"/>
            <a:ext cx="8572560" cy="428628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компенсации  в зависимости от принадлежности к льготной категории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51520" y="548680"/>
            <a:ext cx="4896633" cy="1016334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50%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исходя от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объема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потребляемых коммунальных услуг,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определенных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показанием приборов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 основании сведений из ГИС ЖКХ, а при их отсутствии – из нормативов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площади жилого помещения и нормативов и тарифов на коммунальные услуги</a:t>
            </a:r>
          </a:p>
          <a:p>
            <a:pPr algn="ctr"/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860734" y="548680"/>
            <a:ext cx="2571768" cy="100013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 от нормативов площади жилого помещения и нормативов и тарифов на коммунальные услуги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933" y="1565014"/>
            <a:ext cx="5005220" cy="4214818"/>
          </a:xfrm>
          <a:prstGeom prst="roundRect">
            <a:avLst/>
          </a:prstGeom>
          <a:ln w="127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за счет средств федерального бюджета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участники (инвалиды) Великой Отечественной войны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члены семей погибших (умерших) участников (инвалидов) Великой Отечественной войны и ветеранов боевых действий   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лица, награжденные знаком  «Жителю                                            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блокадного Ленинграда»                                             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бывшие узники фашистских концлагерей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ветераны боевых действий 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(предоставляется компенсация только на жилое помещение)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граждане, пострадавшие от воздействия радиации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инвалиды 1,2,3 групп  и дети-инвалиды в возрасте до 18 лет 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(компенсация на жилое помещение предоставляется нанимателям государственного и муниципального жилого фонда; за коммунальные услуги – независимо от принадлежности к жилому фонду)   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за счет средств бюджета автономного округа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реабилитированные лица и лица, пострадавшие от политических репрессий           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ветераны труда 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ветераны труда Ханты-Мансийского автономного округа –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Югры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многодетные семьи,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граждане, награжденные орденом "Родительская слава" и медалью ордена «Родительская слава» (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предоставляется компенсация на коммунальные услуги)</a:t>
            </a:r>
          </a:p>
          <a:p>
            <a:pPr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088" y="1565014"/>
            <a:ext cx="3637068" cy="2143140"/>
          </a:xfrm>
          <a:prstGeom prst="roundRect">
            <a:avLst/>
          </a:prstGeom>
          <a:ln w="190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счет средств бюджета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труженики тыла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граждане, проживающие и работающие в сельской местности в учреждениях здравоохранения, ветеринарии, социального обслуживания, молодежной политики, культуры, физкультуры и спорта, а также пенсионеры из их числа, имеющие стаж работы не менее 10 лет  в данных организациях сельской местности       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28084" y="3789039"/>
            <a:ext cx="3996444" cy="197301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принятия решения о предоставлении (отказе) компенсации: </a:t>
            </a: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дней (для федеральной льготной категории); 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 рабочих дней (для региональной льготной категории)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выплаты: 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ежемесячно до 15 числа месяца, следующего за истекшим (для федеральной льготной категории);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ежемесячно до 10 числа текущего месяца (для региональной льготной категории)</a:t>
            </a:r>
          </a:p>
          <a:p>
            <a:pPr algn="ctr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Перечисляется на счет в кредитной организации или на почтовое отделение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4926" y="5838501"/>
            <a:ext cx="8806230" cy="39881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Компенсация предоставляется только на одно жилое помещение, за исключением факта владения, пользования и распоряжения многодетной семьей двумя жилыми помещениями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313758"/>
            <a:ext cx="861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Порядок предоставления компенсации на оплату жилого помещения и отдельных видов коммунальных услуг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педагогическим работникам образовательных организаций сельской местности регулируется иным законодательством</a:t>
            </a:r>
            <a:endParaRPr lang="ru-RU" sz="1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6048672" cy="3829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расчета компенсации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85720" y="428604"/>
            <a:ext cx="8429684" cy="500066"/>
          </a:xfrm>
          <a:prstGeom prst="wedgeRoundRectCallout">
            <a:avLst>
              <a:gd name="adj1" fmla="val -49515"/>
              <a:gd name="adj2" fmla="val 126700"/>
              <a:gd name="adj3" fmla="val 16667"/>
            </a:avLst>
          </a:prstGeom>
          <a:solidFill>
            <a:srgbClr val="99FF33">
              <a:alpha val="49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Перечень услуг, включаемых в структуру платы за жилое помещение и коммунальные услуги, определен статьей 154 Жилищного кодекса Российской Федерации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4282" y="1142984"/>
          <a:ext cx="8572563" cy="27664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8828"/>
                <a:gridCol w="857256"/>
                <a:gridCol w="887871"/>
                <a:gridCol w="1224652"/>
                <a:gridCol w="1224652"/>
                <a:gridCol w="1224652"/>
                <a:gridCol w="1224652"/>
              </a:tblGrid>
              <a:tr h="20664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Льготная категория- труженик тыла, п. </a:t>
                      </a:r>
                      <a:r>
                        <a:rPr kumimoji="0" lang="ru-RU" sz="1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Горноправдинск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площадь квартиры: 70.4 кв.м.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5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услуги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Тариф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(кв. м.)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Расчетная полная стоимость</a:t>
                      </a:r>
                    </a:p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(руб.)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Размер меры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компенсации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и текущий ремонт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13.05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430.65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430.65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Вывоз отходов/ТБО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2.47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81.51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81.51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Холодное водоснабжение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14.27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7.72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110.16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Горячее водоснабжение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1 397.12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0.144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201.18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Водоотведение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7.33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344.51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344.51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Электроснабжение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1.36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394.4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394.4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Газоснабжение/Сетевой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4.534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13.6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61.66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Отопление/центральное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1 511.19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0.033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1 645.69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1 645.69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3 269,77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3 269,77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14282" y="3969882"/>
          <a:ext cx="8572563" cy="2561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8828"/>
                <a:gridCol w="857256"/>
                <a:gridCol w="887871"/>
                <a:gridCol w="1224652"/>
                <a:gridCol w="1224652"/>
                <a:gridCol w="1224652"/>
                <a:gridCol w="1224652"/>
              </a:tblGrid>
              <a:tr h="20087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Льготная категория- ветеран труда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Ханты-Мансийск, площадь квартиры 50.6 кв.м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33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услуги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Тариф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(кв. м.)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Расчетная полная стоимость</a:t>
                      </a:r>
                    </a:p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(руб.)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Размер меры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компенсации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и текущий ремонт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11.51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379.83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189.92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Вывоз отходов/ТБО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3.96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130.68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65.34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Холодное водоснабжение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46.82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7.81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182.83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Водоотведение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54.56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7.81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426.11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213.06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Электроснабжение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1.94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351.14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175.57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Газоснабжение/Сетевой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6.9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248.40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124.20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Отопление/центральное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1 524.56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0.025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1 257.76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628.88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2 649.08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1 324.54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7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992980"/>
              </p:ext>
            </p:extLst>
          </p:nvPr>
        </p:nvGraphicFramePr>
        <p:xfrm>
          <a:off x="214282" y="1142984"/>
          <a:ext cx="8572563" cy="252261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8828"/>
                <a:gridCol w="857256"/>
                <a:gridCol w="995570"/>
                <a:gridCol w="1116953"/>
                <a:gridCol w="899271"/>
                <a:gridCol w="1550033"/>
                <a:gridCol w="1224652"/>
              </a:tblGrid>
              <a:tr h="20664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Льготная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категория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инвалид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г. Ханты-Мансийск,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площадь квартиры: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38,7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кв.м.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5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услуги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Тариф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Норматив (объем потребления)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 (кв. м.)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лиц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Размер меры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компенсации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(руб.)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Вывоз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отходов/ТКО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738,36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0,1825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67,38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Холодное водоснабжение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94,35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Горячее водоснабжение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143,46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Водоотведение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77,15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115,73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Электроснабжение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139,00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150,12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Газоснабжение/Сетевой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Отопление/центральное 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2190,86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0,0122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520,88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Times New Roman"/>
                          <a:cs typeface="Times New Roman"/>
                        </a:rPr>
                        <a:t>1020,19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ая выноска 6"/>
          <p:cNvSpPr/>
          <p:nvPr/>
        </p:nvSpPr>
        <p:spPr>
          <a:xfrm>
            <a:off x="0" y="0"/>
            <a:ext cx="1989711" cy="648072"/>
          </a:xfrm>
          <a:prstGeom prst="wedgeRectCallout">
            <a:avLst>
              <a:gd name="adj1" fmla="val 61912"/>
              <a:gd name="adj2" fmla="val 11348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ВАЖНО!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142852"/>
            <a:ext cx="6643734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Получатель компенсации обязан сообщить о наступлении событий, влекущих за собой изменение условий предоставления компенсации расходов на оплату жилого помещения и коммунальных услуг (изменение состава семьи, места постоянного жительства и др.), в течение 15 дней после наступления вышеуказанных событий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1214422"/>
            <a:ext cx="8715436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Суммы компенсации, излишне выплаченные гражданину (вследствие непредставления или несвоевременного представления необходимых сведений, а также представления документов, содержащих заведомо недостоверные сведения и т.п.), удерживаются Центром социальных выплат из сумм последующих выплат компенсации в размере не свыше 20 процентов в месяц или в полном размере по заявлению получателя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572009"/>
            <a:ext cx="32146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8599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ВЫПЛАТА КОМПЕНСАЦИИ приостанавливается  С 1 ЧИСЛА МЕСЯЦА, СЛЕДУЮЩЕГО ЗА МЕСЯЦЕМ, В КОТОРОМ НАСТУПИЛ СЛУЧАЙ</a:t>
            </a:r>
          </a:p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сведений из ГИС "ЖКХ" о наличии у получателя компенсации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подтвержденной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вступившим в законную силу судебным актом непогашенной задолженности по оплате жилых помещений и коммунальных услуг, которая образовалась за период не более чем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последних года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КОМПЕНСАЦИЯ ПРИОСТАНАВЛИВАЕТСЯ НА СРОК НЕ БОЛЕЕ 6 МЕСЯЦЕВ</a:t>
            </a:r>
            <a:endParaRPr lang="ru-RU" sz="14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74242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ВЫПЛАТА КОМПЕНСАЦИИ ВОЗОБНОВЛЯЕТСЯ В СЛУЧАЕ</a:t>
            </a:r>
            <a:endParaRPr lang="ru-RU" sz="1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поступления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ГИС "ЖКХ" об отсутствии у получателя компенсации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подтвержденной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вступившим в законную силу судебным актом непогашенной задолженности по оплате жилых помещений и коммунальных услуг, которая образовалась за период не более чем 3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последних года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504" y="47580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ВЫПЛАТА КОМПЕНСАЦИИ будет прекращена в случае не представления указанных документов в течение 6 месяцев со дня приостановления компенсации</a:t>
            </a:r>
          </a:p>
        </p:txBody>
      </p:sp>
    </p:spTree>
    <p:extLst>
      <p:ext uri="{BB962C8B-B14F-4D97-AF65-F5344CB8AC3E}">
        <p14:creationId xmlns:p14="http://schemas.microsoft.com/office/powerpoint/2010/main" val="37183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3388</TotalTime>
  <Words>1408</Words>
  <Application>Microsoft Office PowerPoint</Application>
  <PresentationFormat>Экран (4:3)</PresentationFormat>
  <Paragraphs>306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Условия предоставления компенсации расходов на оплату жилого помещения и коммунальных услуг</vt:lpstr>
      <vt:lpstr>Основной перечень документов, которые необходимо приложить к заявлению </vt:lpstr>
      <vt:lpstr>Сведения (документы), которые подлежат получению на основании межведомственных запросов (Вы имеете представить документы, содержащие указанные сведения по собственной инициативе)</vt:lpstr>
      <vt:lpstr>Размер компенсации  в зависимости от принадлежности к льготной категории</vt:lpstr>
      <vt:lpstr>Пример расчета компенсации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решили обратиться за предоставлением субсидии на оплату жилого помещения и коммунальных услуг?</dc:title>
  <dc:creator>норд</dc:creator>
  <cp:lastModifiedBy>Гольцов Владислав Сергеевич</cp:lastModifiedBy>
  <cp:revision>147</cp:revision>
  <cp:lastPrinted>2015-08-04T04:26:31Z</cp:lastPrinted>
  <dcterms:modified xsi:type="dcterms:W3CDTF">2023-01-27T11:33:42Z</dcterms:modified>
</cp:coreProperties>
</file>